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8" r:id="rId5"/>
    <p:sldId id="267" r:id="rId6"/>
    <p:sldId id="266" r:id="rId7"/>
    <p:sldId id="273" r:id="rId8"/>
    <p:sldId id="274" r:id="rId9"/>
    <p:sldId id="259" r:id="rId10"/>
    <p:sldId id="270" r:id="rId11"/>
    <p:sldId id="269" r:id="rId12"/>
    <p:sldId id="260" r:id="rId13"/>
    <p:sldId id="272" r:id="rId14"/>
    <p:sldId id="271" r:id="rId15"/>
    <p:sldId id="262" r:id="rId16"/>
    <p:sldId id="276" r:id="rId17"/>
    <p:sldId id="275" r:id="rId18"/>
    <p:sldId id="264" r:id="rId19"/>
    <p:sldId id="277" r:id="rId20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7D31"/>
    <a:srgbClr val="A9D18E"/>
    <a:srgbClr val="1D1F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6" autoAdjust="0"/>
    <p:restoredTop sz="93584" autoAdjust="0"/>
  </p:normalViewPr>
  <p:slideViewPr>
    <p:cSldViewPr snapToGrid="0">
      <p:cViewPr>
        <p:scale>
          <a:sx n="125" d="100"/>
          <a:sy n="125" d="100"/>
        </p:scale>
        <p:origin x="30" y="-9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62849-1D56-4E3F-B424-36AA652E14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6D1AB0-BC2E-4BF6-8499-E1491D4057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8B799B-0C58-4147-9BE3-1F4AAE178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02/04/2022</a:t>
            </a:fld>
            <a:endParaRPr lang="it-IT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154FE-8D1A-4507-B6EE-EA162318D1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EF4322-D0EF-4346-B0A6-2810C3C1BE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7328130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14DB8-0F89-45F5-A955-442A278E6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392242C-695E-476A-84E1-0BEFEDDF93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AD3ADC-1A5E-47FF-A57D-0DAE783B2F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02/04/2022</a:t>
            </a:fld>
            <a:endParaRPr lang="it-IT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0DBE0C-1EFE-4AE1-86AA-6496BAE2AE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60955C-DB5E-4440-B065-20D1391E0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1917939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D26834D-A2AF-4AA3-839D-B5D247BF4B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07ABC6A-A050-42D7-9E6E-F135C2AB9F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CB3E1D-BB52-4C67-81F2-AA3F7FD0FB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02/04/2022</a:t>
            </a:fld>
            <a:endParaRPr lang="it-IT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F5E45C-BED0-4BC1-B649-B1C457723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8CE814-C169-4C37-BF43-4123FB50B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047383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4AA30-216E-4EA6-9C9D-F55F7D583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B21DA1-A3F4-4D9B-96F7-A2D95CBF09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12B5BE-5680-4A10-9E9E-66A9CB6A81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02/04/2022</a:t>
            </a:fld>
            <a:endParaRPr lang="it-IT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D40A2-B708-4C2A-9207-7A496A2BC9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23FFD8-BACB-4379-AB05-E0C79E03B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6426349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B8A3A-AA28-4462-8325-0A63D8BAE5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EDA71D-C4D3-4543-B1B4-7A004AA943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F2C75B-2B0F-4F2D-A73C-597FF52FB7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02/04/2022</a:t>
            </a:fld>
            <a:endParaRPr lang="it-IT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B33E92-A6DD-48A6-824B-4F05F25C64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BA1672-79DD-4AF6-A937-4EA2DAA41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7271801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4A4B3C-F125-41C3-9C5C-256D9BC64C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BF22B7-C06A-4174-B843-90B2B2B71C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7DC3E7-ED1B-48F2-9A65-FA6C5725FC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6EDEF3-B910-4185-A223-638B3AB21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02/04/2022</a:t>
            </a:fld>
            <a:endParaRPr lang="it-IT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E271DA-9523-408F-B8AA-13259E04DA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7BE5C2-AF7D-4125-A9FB-C1BBF2505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7716782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BEEEBA-26B6-44C7-A31D-32E2386B8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43212D-2FFB-4285-ACAA-E7611FCF64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603C80-76F9-4898-A860-3761445A3C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E9C9FB-7ED5-45CF-931D-C52921A637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4637D1-E1F8-425D-B618-6A7B7EDB891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6330655-5C85-4C6D-B696-96E6FECEA7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02/04/2022</a:t>
            </a:fld>
            <a:endParaRPr lang="it-IT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3124F5F-0C5F-422B-A40E-8FDDCE4AFD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F1CF9D-9697-4A41-9684-FD20BB429F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9809230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CA76D1-A85B-4F77-A864-C81D19DAA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347899-03F5-4BE6-A736-671DA7114A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02/04/2022</a:t>
            </a:fld>
            <a:endParaRPr lang="it-IT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283762-7FBD-48EC-B73F-773D70DBF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02E592-4B71-4500-B008-0CC03293E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5396353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53C9BDE-B6BA-4DA6-AD8D-38EAAAB053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02/04/2022</a:t>
            </a:fld>
            <a:endParaRPr lang="it-IT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470C4ED-6C1E-4932-824A-8F1BEB7737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B45D4A-67B6-484F-B900-C59615639A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180024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AEB7B-9E48-4E0C-87F8-609B1DF30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D64388-674C-41C8-94D1-6BBDCF16FB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2590E6-FC63-4989-8B3A-F9CBA21140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D144E2-64FC-4425-A927-B4AD73976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02/04/2022</a:t>
            </a:fld>
            <a:endParaRPr lang="it-IT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618395-9078-497E-BE1C-3289A42B80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1D42C3-B537-4D57-A6F3-9A69128E5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2470162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77397-22AE-44D1-B842-5E5525A30B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42E34A7-4EEB-4CC1-83AE-2F429388812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2988CE-C1CE-43DA-82F1-A868BFE505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96764E-E46A-49C3-AECF-A08B2B9692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02/04/2022</a:t>
            </a:fld>
            <a:endParaRPr lang="it-IT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41C465-3F70-466A-8828-46E2C92C62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1DD0EE-6868-484B-BECC-C280FAEBC6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0173810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1F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0244619-388C-47AA-8A43-88C7430B5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50E9E5-845A-474E-967E-3D423E6A04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A34ABA-6B0A-4E7B-A298-17B799B3B1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E7F674-603F-41F3-934F-DEBA0B6F74B4}" type="datetimeFigureOut">
              <a:rPr lang="it-IT" smtClean="0"/>
              <a:t>02/04/2022</a:t>
            </a:fld>
            <a:endParaRPr lang="it-IT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3CF208-56E9-490E-8E28-15E8CA40C1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352B29-E22E-4872-82B4-110C678E06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CFF5F7-111E-4F9E-BF39-BEB89AD0CD0D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0932889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77D6B2E-37A3-429E-A37C-F30ED6487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1723" y="-1"/>
            <a:ext cx="12225953" cy="6868071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41959" y="-3"/>
            <a:ext cx="11772269" cy="6868074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83000"/>
                </a:schemeClr>
              </a:gs>
              <a:gs pos="100000">
                <a:schemeClr val="accent1"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5200" y="0"/>
            <a:ext cx="3623374" cy="686807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064D5D5-227B-4F66-9AEA-46F570E79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5875" y="-3"/>
            <a:ext cx="12233581" cy="6868076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73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46B67A4-D328-4747-A82B-65E84FA463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484334" y="-861824"/>
            <a:ext cx="6861931" cy="8597859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27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993193">
            <a:off x="1186972" y="1089049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6000"/>
                </a:schemeClr>
              </a:gs>
              <a:gs pos="85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F15E7B-CE22-43FE-848B-7E96012B82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62567" y="818984"/>
            <a:ext cx="6714699" cy="3178689"/>
          </a:xfrm>
        </p:spPr>
        <p:txBody>
          <a:bodyPr>
            <a:normAutofit/>
          </a:bodyPr>
          <a:lstStyle/>
          <a:p>
            <a:pPr algn="l"/>
            <a:r>
              <a:rPr lang="it-IT" sz="4800" dirty="0">
                <a:solidFill>
                  <a:srgbClr val="FFFFFF"/>
                </a:solidFill>
              </a:rPr>
              <a:t>MHW1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4490110"/>
            <a:ext cx="12217710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90D403-F4A2-48A1-9DCD-D7908A44BB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85397" y="4960961"/>
            <a:ext cx="7055893" cy="1078054"/>
          </a:xfrm>
        </p:spPr>
        <p:txBody>
          <a:bodyPr>
            <a:normAutofit fontScale="92500" lnSpcReduction="20000"/>
          </a:bodyPr>
          <a:lstStyle/>
          <a:p>
            <a:pPr algn="l"/>
            <a:r>
              <a:rPr lang="it-IT" dirty="0">
                <a:solidFill>
                  <a:srgbClr val="FFFFFF"/>
                </a:solidFill>
              </a:rPr>
              <a:t>Nome Cognome	Carmelo Angelo Federico Ragusa</a:t>
            </a:r>
          </a:p>
          <a:p>
            <a:pPr algn="l"/>
            <a:r>
              <a:rPr lang="it-IT" dirty="0">
                <a:solidFill>
                  <a:srgbClr val="FFFFFF"/>
                </a:solidFill>
              </a:rPr>
              <a:t>Matricola		1000004604</a:t>
            </a:r>
          </a:p>
          <a:p>
            <a:pPr algn="l"/>
            <a:r>
              <a:rPr lang="it-IT" dirty="0">
                <a:solidFill>
                  <a:srgbClr val="FFFFFF"/>
                </a:solidFill>
              </a:rPr>
              <a:t>Data			29/03/2022</a:t>
            </a:r>
          </a:p>
        </p:txBody>
      </p:sp>
    </p:spTree>
    <p:extLst>
      <p:ext uri="{BB962C8B-B14F-4D97-AF65-F5344CB8AC3E}">
        <p14:creationId xmlns:p14="http://schemas.microsoft.com/office/powerpoint/2010/main" val="2474004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0937FD-3195-4E6E-AA7F-8D790A0A8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Header</a:t>
            </a:r>
            <a:br>
              <a:rPr lang="it-IT" sz="4000" dirty="0">
                <a:solidFill>
                  <a:srgbClr val="FFFFFF"/>
                </a:solidFill>
              </a:rPr>
            </a:br>
            <a:r>
              <a:rPr lang="it-IT" sz="4000" dirty="0">
                <a:solidFill>
                  <a:srgbClr val="FFFFFF"/>
                </a:solidFill>
              </a:rPr>
              <a:t>(HTML)</a:t>
            </a:r>
          </a:p>
        </p:txBody>
      </p:sp>
      <p:pic>
        <p:nvPicPr>
          <p:cNvPr id="19" name="Immagine 18" descr="Immagine che contiene testo&#10;&#10;Descrizione generata automaticamente">
            <a:extLst>
              <a:ext uri="{FF2B5EF4-FFF2-40B4-BE49-F238E27FC236}">
                <a16:creationId xmlns:a16="http://schemas.microsoft.com/office/drawing/2014/main" id="{E34A2F2F-EC45-4494-9784-4A0235D4E8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4738" y="1090223"/>
            <a:ext cx="5238859" cy="4677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2996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0937FD-3195-4E6E-AA7F-8D790A0A8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Header</a:t>
            </a:r>
            <a:br>
              <a:rPr lang="it-IT" sz="4000" dirty="0">
                <a:solidFill>
                  <a:srgbClr val="FFFFFF"/>
                </a:solidFill>
              </a:rPr>
            </a:br>
            <a:r>
              <a:rPr lang="it-IT" sz="4000" dirty="0">
                <a:solidFill>
                  <a:srgbClr val="FFFFFF"/>
                </a:solidFill>
              </a:rPr>
              <a:t>(CSS)</a:t>
            </a:r>
          </a:p>
        </p:txBody>
      </p:sp>
      <p:pic>
        <p:nvPicPr>
          <p:cNvPr id="6" name="Immagine 5" descr="Immagine che contiene testo&#10;&#10;Descrizione generata automaticamente">
            <a:extLst>
              <a:ext uri="{FF2B5EF4-FFF2-40B4-BE49-F238E27FC236}">
                <a16:creationId xmlns:a16="http://schemas.microsoft.com/office/drawing/2014/main" id="{B521AC4E-C701-4E3D-8478-19B9CB921FB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37972"/>
          <a:stretch/>
        </p:blipFill>
        <p:spPr>
          <a:xfrm>
            <a:off x="4037825" y="-2"/>
            <a:ext cx="8154175" cy="4472943"/>
          </a:xfrm>
          <a:prstGeom prst="rect">
            <a:avLst/>
          </a:prstGeom>
        </p:spPr>
      </p:pic>
      <p:pic>
        <p:nvPicPr>
          <p:cNvPr id="11" name="Immagine 10" descr="Immagine che contiene testo, screenshot, controllo&#10;&#10;Descrizione generata automaticamente">
            <a:extLst>
              <a:ext uri="{FF2B5EF4-FFF2-40B4-BE49-F238E27FC236}">
                <a16:creationId xmlns:a16="http://schemas.microsoft.com/office/drawing/2014/main" id="{5ABED2E2-1254-410B-9F4E-8B4406FC047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813"/>
          <a:stretch/>
        </p:blipFill>
        <p:spPr>
          <a:xfrm>
            <a:off x="7499090" y="2630424"/>
            <a:ext cx="3674812" cy="3451184"/>
          </a:xfrm>
          <a:prstGeom prst="rect">
            <a:avLst/>
          </a:prstGeom>
          <a:ln>
            <a:solidFill>
              <a:srgbClr val="00B05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986700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Menù navigazione</a:t>
            </a:r>
            <a:br>
              <a:rPr lang="it-IT" sz="4000" dirty="0">
                <a:solidFill>
                  <a:srgbClr val="FFFFFF"/>
                </a:solidFill>
              </a:rPr>
            </a:br>
            <a:r>
              <a:rPr lang="it-IT" sz="4000" dirty="0">
                <a:solidFill>
                  <a:srgbClr val="FFFFFF"/>
                </a:solidFill>
              </a:rPr>
              <a:t>(</a:t>
            </a:r>
            <a:r>
              <a:rPr lang="it-IT" sz="4000" dirty="0" err="1">
                <a:solidFill>
                  <a:srgbClr val="FFFFFF"/>
                </a:solidFill>
              </a:rPr>
              <a:t>Screenshot</a:t>
            </a:r>
            <a:r>
              <a:rPr lang="it-IT" sz="4000" dirty="0">
                <a:solidFill>
                  <a:srgbClr val="FFFFFF"/>
                </a:solidFill>
              </a:rPr>
              <a:t>)</a:t>
            </a:r>
          </a:p>
        </p:txBody>
      </p:sp>
      <p:pic>
        <p:nvPicPr>
          <p:cNvPr id="7" name="Segnaposto contenuto 6">
            <a:extLst>
              <a:ext uri="{FF2B5EF4-FFF2-40B4-BE49-F238E27FC236}">
                <a16:creationId xmlns:a16="http://schemas.microsoft.com/office/drawing/2014/main" id="{31911099-5A31-4999-8BC7-56B91B4F28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7826" y="3093735"/>
            <a:ext cx="8145244" cy="650250"/>
          </a:xfrm>
        </p:spPr>
      </p:pic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D83C8FDD-D9F7-4C2F-9211-EA51C85211F8}"/>
              </a:ext>
            </a:extLst>
          </p:cNvPr>
          <p:cNvCxnSpPr>
            <a:cxnSpLocks/>
          </p:cNvCxnSpPr>
          <p:nvPr/>
        </p:nvCxnSpPr>
        <p:spPr>
          <a:xfrm flipV="1">
            <a:off x="4819657" y="3536950"/>
            <a:ext cx="444500" cy="6953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DF55B21E-3DC7-4FAB-B18B-B7C4A1067955}"/>
              </a:ext>
            </a:extLst>
          </p:cNvPr>
          <p:cNvSpPr txBox="1"/>
          <p:nvPr/>
        </p:nvSpPr>
        <p:spPr>
          <a:xfrm>
            <a:off x="4177754" y="4356016"/>
            <a:ext cx="17283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 err="1">
                <a:solidFill>
                  <a:schemeClr val="bg1"/>
                </a:solidFill>
              </a:rPr>
              <a:t>Padding</a:t>
            </a:r>
            <a:r>
              <a:rPr lang="it-IT" sz="1200" dirty="0">
                <a:solidFill>
                  <a:schemeClr val="bg1"/>
                </a:solidFill>
              </a:rPr>
              <a:t> 1% dell’</a:t>
            </a:r>
            <a:r>
              <a:rPr lang="it-IT" sz="1200" dirty="0" err="1">
                <a:solidFill>
                  <a:schemeClr val="bg1"/>
                </a:solidFill>
              </a:rPr>
              <a:t>header</a:t>
            </a:r>
            <a:endParaRPr lang="it-IT" sz="1200" dirty="0">
              <a:solidFill>
                <a:schemeClr val="bg1"/>
              </a:solidFill>
            </a:endParaRPr>
          </a:p>
        </p:txBody>
      </p:sp>
      <p:sp>
        <p:nvSpPr>
          <p:cNvPr id="22" name="Figura a mano libera: forma 21">
            <a:extLst>
              <a:ext uri="{FF2B5EF4-FFF2-40B4-BE49-F238E27FC236}">
                <a16:creationId xmlns:a16="http://schemas.microsoft.com/office/drawing/2014/main" id="{C9E66DCE-A453-476A-971E-7F9417BA3D43}"/>
              </a:ext>
            </a:extLst>
          </p:cNvPr>
          <p:cNvSpPr/>
          <p:nvPr/>
        </p:nvSpPr>
        <p:spPr>
          <a:xfrm>
            <a:off x="4121944" y="3186113"/>
            <a:ext cx="2171700" cy="309562"/>
          </a:xfrm>
          <a:custGeom>
            <a:avLst/>
            <a:gdLst>
              <a:gd name="connsiteX0" fmla="*/ 85724 w 2171700"/>
              <a:gd name="connsiteY0" fmla="*/ 92868 h 309562"/>
              <a:gd name="connsiteX1" fmla="*/ 85724 w 2171700"/>
              <a:gd name="connsiteY1" fmla="*/ 261937 h 309562"/>
              <a:gd name="connsiteX2" fmla="*/ 2088355 w 2171700"/>
              <a:gd name="connsiteY2" fmla="*/ 261937 h 309562"/>
              <a:gd name="connsiteX3" fmla="*/ 2088355 w 2171700"/>
              <a:gd name="connsiteY3" fmla="*/ 92868 h 309562"/>
              <a:gd name="connsiteX4" fmla="*/ 0 w 2171700"/>
              <a:gd name="connsiteY4" fmla="*/ 0 h 309562"/>
              <a:gd name="connsiteX5" fmla="*/ 2171700 w 2171700"/>
              <a:gd name="connsiteY5" fmla="*/ 0 h 309562"/>
              <a:gd name="connsiteX6" fmla="*/ 2171700 w 2171700"/>
              <a:gd name="connsiteY6" fmla="*/ 309562 h 309562"/>
              <a:gd name="connsiteX7" fmla="*/ 0 w 2171700"/>
              <a:gd name="connsiteY7" fmla="*/ 309562 h 309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71700" h="309562">
                <a:moveTo>
                  <a:pt x="85724" y="92868"/>
                </a:moveTo>
                <a:lnTo>
                  <a:pt x="85724" y="261937"/>
                </a:lnTo>
                <a:lnTo>
                  <a:pt x="2088355" y="261937"/>
                </a:lnTo>
                <a:lnTo>
                  <a:pt x="2088355" y="92868"/>
                </a:lnTo>
                <a:close/>
                <a:moveTo>
                  <a:pt x="0" y="0"/>
                </a:moveTo>
                <a:lnTo>
                  <a:pt x="2171700" y="0"/>
                </a:lnTo>
                <a:lnTo>
                  <a:pt x="2171700" y="309562"/>
                </a:lnTo>
                <a:lnTo>
                  <a:pt x="0" y="309562"/>
                </a:lnTo>
                <a:close/>
              </a:path>
            </a:pathLst>
          </a:custGeom>
          <a:solidFill>
            <a:srgbClr val="A9D18E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t-IT"/>
          </a:p>
        </p:txBody>
      </p:sp>
      <p:cxnSp>
        <p:nvCxnSpPr>
          <p:cNvPr id="24" name="Connettore 2 23">
            <a:extLst>
              <a:ext uri="{FF2B5EF4-FFF2-40B4-BE49-F238E27FC236}">
                <a16:creationId xmlns:a16="http://schemas.microsoft.com/office/drawing/2014/main" id="{CA84ECC1-60D7-4AAC-8E01-220D574A3127}"/>
              </a:ext>
            </a:extLst>
          </p:cNvPr>
          <p:cNvCxnSpPr/>
          <p:nvPr/>
        </p:nvCxnSpPr>
        <p:spPr>
          <a:xfrm flipH="1">
            <a:off x="4943475" y="2945606"/>
            <a:ext cx="352425" cy="2952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BF2479A2-EA72-4D9B-8BB5-A835CFA5A172}"/>
              </a:ext>
            </a:extLst>
          </p:cNvPr>
          <p:cNvSpPr txBox="1"/>
          <p:nvPr/>
        </p:nvSpPr>
        <p:spPr>
          <a:xfrm>
            <a:off x="5150643" y="2640082"/>
            <a:ext cx="18569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 err="1">
                <a:solidFill>
                  <a:schemeClr val="bg1"/>
                </a:solidFill>
              </a:rPr>
              <a:t>Padding</a:t>
            </a:r>
            <a:r>
              <a:rPr lang="it-IT" sz="1200" dirty="0">
                <a:solidFill>
                  <a:schemeClr val="bg1"/>
                </a:solidFill>
              </a:rPr>
              <a:t> 0.5% 1% della </a:t>
            </a:r>
            <a:r>
              <a:rPr lang="it-IT" sz="1200" dirty="0" err="1">
                <a:solidFill>
                  <a:schemeClr val="bg1"/>
                </a:solidFill>
              </a:rPr>
              <a:t>nav</a:t>
            </a:r>
            <a:r>
              <a:rPr lang="it-IT" sz="12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26" name="Rettangolo 25">
            <a:extLst>
              <a:ext uri="{FF2B5EF4-FFF2-40B4-BE49-F238E27FC236}">
                <a16:creationId xmlns:a16="http://schemas.microsoft.com/office/drawing/2014/main" id="{6787C6B2-D70A-4507-B616-0626328465DA}"/>
              </a:ext>
            </a:extLst>
          </p:cNvPr>
          <p:cNvSpPr/>
          <p:nvPr/>
        </p:nvSpPr>
        <p:spPr>
          <a:xfrm>
            <a:off x="10434162" y="3186113"/>
            <a:ext cx="18000" cy="309562"/>
          </a:xfrm>
          <a:prstGeom prst="rect">
            <a:avLst/>
          </a:prstGeom>
          <a:solidFill>
            <a:srgbClr val="ED7D31">
              <a:alpha val="40000"/>
            </a:srgb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7" name="Rettangolo 26">
            <a:extLst>
              <a:ext uri="{FF2B5EF4-FFF2-40B4-BE49-F238E27FC236}">
                <a16:creationId xmlns:a16="http://schemas.microsoft.com/office/drawing/2014/main" id="{7D9DE8E6-742D-40D9-9C61-F2000B82CA9B}"/>
              </a:ext>
            </a:extLst>
          </p:cNvPr>
          <p:cNvSpPr/>
          <p:nvPr/>
        </p:nvSpPr>
        <p:spPr>
          <a:xfrm>
            <a:off x="10762774" y="3185498"/>
            <a:ext cx="18000" cy="309562"/>
          </a:xfrm>
          <a:prstGeom prst="rect">
            <a:avLst/>
          </a:prstGeom>
          <a:solidFill>
            <a:srgbClr val="ED7D31">
              <a:alpha val="40000"/>
            </a:srgb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8" name="Rettangolo 27">
            <a:extLst>
              <a:ext uri="{FF2B5EF4-FFF2-40B4-BE49-F238E27FC236}">
                <a16:creationId xmlns:a16="http://schemas.microsoft.com/office/drawing/2014/main" id="{28947435-FDC1-4120-AD9B-F49474A1E0AA}"/>
              </a:ext>
            </a:extLst>
          </p:cNvPr>
          <p:cNvSpPr/>
          <p:nvPr/>
        </p:nvSpPr>
        <p:spPr>
          <a:xfrm>
            <a:off x="10812781" y="3185498"/>
            <a:ext cx="18000" cy="309562"/>
          </a:xfrm>
          <a:prstGeom prst="rect">
            <a:avLst/>
          </a:prstGeom>
          <a:solidFill>
            <a:srgbClr val="ED7D31">
              <a:alpha val="40000"/>
            </a:srgb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9" name="Rettangolo 28">
            <a:extLst>
              <a:ext uri="{FF2B5EF4-FFF2-40B4-BE49-F238E27FC236}">
                <a16:creationId xmlns:a16="http://schemas.microsoft.com/office/drawing/2014/main" id="{F6A79572-19D1-49E6-B922-CB97FDEE3DC7}"/>
              </a:ext>
            </a:extLst>
          </p:cNvPr>
          <p:cNvSpPr/>
          <p:nvPr/>
        </p:nvSpPr>
        <p:spPr>
          <a:xfrm>
            <a:off x="11169967" y="3185498"/>
            <a:ext cx="18000" cy="309562"/>
          </a:xfrm>
          <a:prstGeom prst="rect">
            <a:avLst/>
          </a:prstGeom>
          <a:solidFill>
            <a:srgbClr val="ED7D31">
              <a:alpha val="40000"/>
            </a:srgb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0" name="Rettangolo 29">
            <a:extLst>
              <a:ext uri="{FF2B5EF4-FFF2-40B4-BE49-F238E27FC236}">
                <a16:creationId xmlns:a16="http://schemas.microsoft.com/office/drawing/2014/main" id="{996162F2-EF3E-431E-8EE2-78F5E8F877D4}"/>
              </a:ext>
            </a:extLst>
          </p:cNvPr>
          <p:cNvSpPr/>
          <p:nvPr/>
        </p:nvSpPr>
        <p:spPr>
          <a:xfrm>
            <a:off x="11221354" y="3185498"/>
            <a:ext cx="18000" cy="309562"/>
          </a:xfrm>
          <a:prstGeom prst="rect">
            <a:avLst/>
          </a:prstGeom>
          <a:solidFill>
            <a:srgbClr val="ED7D31">
              <a:alpha val="40000"/>
            </a:srgb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1" name="Rettangolo 30">
            <a:extLst>
              <a:ext uri="{FF2B5EF4-FFF2-40B4-BE49-F238E27FC236}">
                <a16:creationId xmlns:a16="http://schemas.microsoft.com/office/drawing/2014/main" id="{F0A3596A-9E67-4013-BB93-B6DB9D565451}"/>
              </a:ext>
            </a:extLst>
          </p:cNvPr>
          <p:cNvSpPr/>
          <p:nvPr/>
        </p:nvSpPr>
        <p:spPr>
          <a:xfrm>
            <a:off x="11530914" y="3185498"/>
            <a:ext cx="18000" cy="309562"/>
          </a:xfrm>
          <a:prstGeom prst="rect">
            <a:avLst/>
          </a:prstGeom>
          <a:solidFill>
            <a:srgbClr val="ED7D31">
              <a:alpha val="40000"/>
            </a:srgb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2" name="Rettangolo 31">
            <a:extLst>
              <a:ext uri="{FF2B5EF4-FFF2-40B4-BE49-F238E27FC236}">
                <a16:creationId xmlns:a16="http://schemas.microsoft.com/office/drawing/2014/main" id="{8326FDE3-58A3-4C56-98C8-5BBF7C745EE8}"/>
              </a:ext>
            </a:extLst>
          </p:cNvPr>
          <p:cNvSpPr/>
          <p:nvPr/>
        </p:nvSpPr>
        <p:spPr>
          <a:xfrm>
            <a:off x="11586686" y="3185498"/>
            <a:ext cx="18000" cy="309562"/>
          </a:xfrm>
          <a:prstGeom prst="rect">
            <a:avLst/>
          </a:prstGeom>
          <a:solidFill>
            <a:srgbClr val="ED7D31">
              <a:alpha val="40000"/>
            </a:srgb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3" name="Rettangolo 32">
            <a:extLst>
              <a:ext uri="{FF2B5EF4-FFF2-40B4-BE49-F238E27FC236}">
                <a16:creationId xmlns:a16="http://schemas.microsoft.com/office/drawing/2014/main" id="{CDA2A17D-5571-4E29-8E72-DFC6EE70AC5D}"/>
              </a:ext>
            </a:extLst>
          </p:cNvPr>
          <p:cNvSpPr/>
          <p:nvPr/>
        </p:nvSpPr>
        <p:spPr>
          <a:xfrm>
            <a:off x="12070080" y="3185498"/>
            <a:ext cx="18000" cy="309562"/>
          </a:xfrm>
          <a:prstGeom prst="rect">
            <a:avLst/>
          </a:prstGeom>
          <a:solidFill>
            <a:srgbClr val="ED7D31">
              <a:alpha val="40000"/>
            </a:srgb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4" name="Parentesi graffa aperta 33">
            <a:extLst>
              <a:ext uri="{FF2B5EF4-FFF2-40B4-BE49-F238E27FC236}">
                <a16:creationId xmlns:a16="http://schemas.microsoft.com/office/drawing/2014/main" id="{61F7F68B-0545-46DE-8EA6-7A64E978F83E}"/>
              </a:ext>
            </a:extLst>
          </p:cNvPr>
          <p:cNvSpPr/>
          <p:nvPr/>
        </p:nvSpPr>
        <p:spPr>
          <a:xfrm rot="5400000">
            <a:off x="11172213" y="2260108"/>
            <a:ext cx="180027" cy="165170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C7A8A4D6-D3CB-48C4-9AAA-3A81C1B17601}"/>
              </a:ext>
            </a:extLst>
          </p:cNvPr>
          <p:cNvSpPr txBox="1"/>
          <p:nvPr/>
        </p:nvSpPr>
        <p:spPr>
          <a:xfrm>
            <a:off x="10440114" y="2629343"/>
            <a:ext cx="16389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 err="1">
                <a:solidFill>
                  <a:schemeClr val="bg1"/>
                </a:solidFill>
              </a:rPr>
              <a:t>Margin</a:t>
            </a:r>
            <a:r>
              <a:rPr lang="it-IT" sz="1200" dirty="0">
                <a:solidFill>
                  <a:schemeClr val="bg1"/>
                </a:solidFill>
              </a:rPr>
              <a:t> 0.2 della </a:t>
            </a:r>
            <a:r>
              <a:rPr lang="it-IT" sz="1200" dirty="0" err="1">
                <a:solidFill>
                  <a:schemeClr val="bg1"/>
                </a:solidFill>
              </a:rPr>
              <a:t>vw</a:t>
            </a:r>
            <a:r>
              <a:rPr lang="it-IT" sz="1200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604957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Menù navigazione</a:t>
            </a:r>
            <a:br>
              <a:rPr lang="it-IT" sz="4000" dirty="0">
                <a:solidFill>
                  <a:srgbClr val="FFFFFF"/>
                </a:solidFill>
              </a:rPr>
            </a:br>
            <a:r>
              <a:rPr lang="it-IT" sz="4000" dirty="0">
                <a:solidFill>
                  <a:srgbClr val="FFFFFF"/>
                </a:solidFill>
              </a:rPr>
              <a:t>(HTML)</a:t>
            </a:r>
          </a:p>
        </p:txBody>
      </p:sp>
      <p:pic>
        <p:nvPicPr>
          <p:cNvPr id="5" name="Segnaposto contenuto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4C699B7A-8EEA-402C-A362-90714AE331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6701" y="2060385"/>
            <a:ext cx="2581635" cy="2724530"/>
          </a:xfr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5BE19EFC-7E8F-4EDC-B7B3-423DE1FC01FF}"/>
              </a:ext>
            </a:extLst>
          </p:cNvPr>
          <p:cNvSpPr txBox="1"/>
          <p:nvPr/>
        </p:nvSpPr>
        <p:spPr>
          <a:xfrm>
            <a:off x="6094465" y="5392747"/>
            <a:ext cx="403783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>
                <a:solidFill>
                  <a:schemeClr val="bg1"/>
                </a:solidFill>
              </a:rPr>
              <a:t>I tre div in «#menu» hanno l’unica funzione di mostrare tre rettangoli bianchi per emulare un pulsante che mostra un menù nella visualizzazione mobile</a:t>
            </a:r>
          </a:p>
        </p:txBody>
      </p:sp>
    </p:spTree>
    <p:extLst>
      <p:ext uri="{BB962C8B-B14F-4D97-AF65-F5344CB8AC3E}">
        <p14:creationId xmlns:p14="http://schemas.microsoft.com/office/powerpoint/2010/main" val="13250544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>
                <a:solidFill>
                  <a:srgbClr val="FFFFFF"/>
                </a:solidFill>
              </a:rPr>
              <a:t>Menù navigazione</a:t>
            </a:r>
            <a:br>
              <a:rPr lang="it-IT" sz="4000">
                <a:solidFill>
                  <a:srgbClr val="FFFFFF"/>
                </a:solidFill>
              </a:rPr>
            </a:br>
            <a:r>
              <a:rPr lang="it-IT" sz="4000">
                <a:solidFill>
                  <a:srgbClr val="FFFFFF"/>
                </a:solidFill>
              </a:rPr>
              <a:t>(CSS)</a:t>
            </a:r>
            <a:endParaRPr lang="it-IT" sz="4000" dirty="0">
              <a:solidFill>
                <a:srgbClr val="FFFFFF"/>
              </a:solidFill>
            </a:endParaRPr>
          </a:p>
        </p:txBody>
      </p:sp>
      <p:pic>
        <p:nvPicPr>
          <p:cNvPr id="5" name="Segnaposto contenuto 4" descr="Immagine che contiene testo, monitor, schermo, screenshot&#10;&#10;Descrizione generata automaticamente">
            <a:extLst>
              <a:ext uri="{FF2B5EF4-FFF2-40B4-BE49-F238E27FC236}">
                <a16:creationId xmlns:a16="http://schemas.microsoft.com/office/drawing/2014/main" id="{6A393DC2-BC36-4BFD-9B99-3B076260BA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9276" y="649288"/>
            <a:ext cx="1796485" cy="5546725"/>
          </a:xfrm>
        </p:spPr>
      </p:pic>
    </p:spTree>
    <p:extLst>
      <p:ext uri="{BB962C8B-B14F-4D97-AF65-F5344CB8AC3E}">
        <p14:creationId xmlns:p14="http://schemas.microsoft.com/office/powerpoint/2010/main" val="17215653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Sezione contenuti</a:t>
            </a:r>
            <a:br>
              <a:rPr lang="it-IT" sz="4000" dirty="0">
                <a:solidFill>
                  <a:srgbClr val="FFFFFF"/>
                </a:solidFill>
              </a:rPr>
            </a:br>
            <a:r>
              <a:rPr lang="it-IT" sz="4000" dirty="0">
                <a:solidFill>
                  <a:srgbClr val="FFFFFF"/>
                </a:solidFill>
              </a:rPr>
              <a:t>(</a:t>
            </a:r>
            <a:r>
              <a:rPr lang="it-IT" sz="4000" dirty="0" err="1">
                <a:solidFill>
                  <a:srgbClr val="FFFFFF"/>
                </a:solidFill>
              </a:rPr>
              <a:t>Screenshot</a:t>
            </a:r>
            <a:r>
              <a:rPr lang="it-IT" sz="4000" dirty="0">
                <a:solidFill>
                  <a:srgbClr val="FFFFFF"/>
                </a:solidFill>
              </a:rPr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F2E38C-F4DE-4D47-8590-BBA66F1B14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35711" y="4938035"/>
            <a:ext cx="6555347" cy="1337939"/>
          </a:xfrm>
        </p:spPr>
        <p:txBody>
          <a:bodyPr anchor="ctr">
            <a:normAutofit fontScale="85000" lnSpcReduction="20000"/>
          </a:bodyPr>
          <a:lstStyle/>
          <a:p>
            <a:pPr marL="0" indent="0">
              <a:buNone/>
            </a:pPr>
            <a:r>
              <a:rPr lang="it-IT" sz="1400" dirty="0">
                <a:solidFill>
                  <a:schemeClr val="bg1"/>
                </a:solidFill>
              </a:rPr>
              <a:t>Le immagini mostrate mostrano i </a:t>
            </a:r>
            <a:r>
              <a:rPr lang="it-IT" sz="1400" dirty="0" err="1">
                <a:solidFill>
                  <a:schemeClr val="bg1"/>
                </a:solidFill>
              </a:rPr>
              <a:t>sottoblocchi</a:t>
            </a:r>
            <a:r>
              <a:rPr lang="it-IT" sz="1400" dirty="0">
                <a:solidFill>
                  <a:schemeClr val="bg1"/>
                </a:solidFill>
              </a:rPr>
              <a:t> iniziale e finale della sezione «contenuto», evidenziando i margini di questi tra l’</a:t>
            </a:r>
            <a:r>
              <a:rPr lang="it-IT" sz="1400" dirty="0" err="1">
                <a:solidFill>
                  <a:schemeClr val="bg1"/>
                </a:solidFill>
              </a:rPr>
              <a:t>header</a:t>
            </a:r>
            <a:r>
              <a:rPr lang="it-IT" sz="1400" dirty="0">
                <a:solidFill>
                  <a:schemeClr val="bg1"/>
                </a:solidFill>
              </a:rPr>
              <a:t> e il </a:t>
            </a:r>
            <a:r>
              <a:rPr lang="it-IT" sz="1400" dirty="0" err="1">
                <a:solidFill>
                  <a:schemeClr val="bg1"/>
                </a:solidFill>
              </a:rPr>
              <a:t>footer</a:t>
            </a:r>
            <a:r>
              <a:rPr lang="it-IT" sz="1400" dirty="0">
                <a:solidFill>
                  <a:schemeClr val="bg1"/>
                </a:solidFill>
              </a:rPr>
              <a:t>. Lo spazio tra i singoli </a:t>
            </a:r>
            <a:r>
              <a:rPr lang="it-IT" sz="1400" dirty="0" err="1">
                <a:solidFill>
                  <a:schemeClr val="bg1"/>
                </a:solidFill>
              </a:rPr>
              <a:t>sottoblocchi</a:t>
            </a:r>
            <a:r>
              <a:rPr lang="it-IT" sz="1400" dirty="0">
                <a:solidFill>
                  <a:schemeClr val="bg1"/>
                </a:solidFill>
              </a:rPr>
              <a:t> è impostato automaticamente attraverso la disposizione </a:t>
            </a:r>
            <a:r>
              <a:rPr lang="it-IT" sz="1400" dirty="0" err="1">
                <a:solidFill>
                  <a:schemeClr val="bg1"/>
                </a:solidFill>
              </a:rPr>
              <a:t>flex</a:t>
            </a:r>
            <a:r>
              <a:rPr lang="it-IT" sz="1400" dirty="0">
                <a:solidFill>
                  <a:schemeClr val="bg1"/>
                </a:solidFill>
              </a:rPr>
              <a:t> dei </a:t>
            </a:r>
            <a:r>
              <a:rPr lang="it-IT" sz="1400" dirty="0" err="1">
                <a:solidFill>
                  <a:schemeClr val="bg1"/>
                </a:solidFill>
              </a:rPr>
              <a:t>sottoblocchi</a:t>
            </a:r>
            <a:r>
              <a:rPr lang="it-IT" sz="1400" dirty="0">
                <a:solidFill>
                  <a:schemeClr val="bg1"/>
                </a:solidFill>
              </a:rPr>
              <a:t> tramite la proprietà «</a:t>
            </a:r>
            <a:r>
              <a:rPr lang="it-IT" sz="1400" dirty="0" err="1">
                <a:solidFill>
                  <a:schemeClr val="accent2">
                    <a:lumMod val="75000"/>
                  </a:schemeClr>
                </a:solidFill>
              </a:rPr>
              <a:t>justify-content</a:t>
            </a:r>
            <a:r>
              <a:rPr lang="it-IT" sz="1400" dirty="0">
                <a:solidFill>
                  <a:schemeClr val="accent2">
                    <a:lumMod val="75000"/>
                  </a:schemeClr>
                </a:solidFill>
              </a:rPr>
              <a:t>: </a:t>
            </a:r>
            <a:r>
              <a:rPr lang="it-IT" sz="1400" dirty="0" err="1">
                <a:solidFill>
                  <a:schemeClr val="accent2">
                    <a:lumMod val="75000"/>
                  </a:schemeClr>
                </a:solidFill>
              </a:rPr>
              <a:t>space-between</a:t>
            </a:r>
            <a:r>
              <a:rPr lang="it-IT" sz="1400" dirty="0">
                <a:solidFill>
                  <a:schemeClr val="bg1"/>
                </a:solidFill>
              </a:rPr>
              <a:t>». Inoltre, per motivi di semplicità, mostro solamente </a:t>
            </a:r>
            <a:r>
              <a:rPr lang="it-IT" sz="1400" dirty="0" err="1">
                <a:solidFill>
                  <a:schemeClr val="bg1"/>
                </a:solidFill>
              </a:rPr>
              <a:t>solamente</a:t>
            </a:r>
            <a:r>
              <a:rPr lang="it-IT" sz="1400" dirty="0">
                <a:solidFill>
                  <a:schemeClr val="bg1"/>
                </a:solidFill>
              </a:rPr>
              <a:t> con gli screens il blocco </a:t>
            </a:r>
            <a:r>
              <a:rPr lang="it-IT" sz="1400" dirty="0" err="1">
                <a:solidFill>
                  <a:schemeClr val="bg1"/>
                </a:solidFill>
              </a:rPr>
              <a:t>inizale</a:t>
            </a:r>
            <a:r>
              <a:rPr lang="it-IT" sz="1400" dirty="0">
                <a:solidFill>
                  <a:schemeClr val="bg1"/>
                </a:solidFill>
              </a:rPr>
              <a:t> e finale poiché si ripete sempre lo stesso pattern per i blocchi intermedi.</a:t>
            </a:r>
          </a:p>
          <a:p>
            <a:pPr marL="0" indent="0">
              <a:buNone/>
            </a:pPr>
            <a:r>
              <a:rPr lang="it-IT" sz="1400" dirty="0">
                <a:solidFill>
                  <a:schemeClr val="bg1"/>
                </a:solidFill>
              </a:rPr>
              <a:t>Infine la </a:t>
            </a:r>
            <a:r>
              <a:rPr lang="it-IT" sz="1400" dirty="0" err="1">
                <a:solidFill>
                  <a:schemeClr val="bg1"/>
                </a:solidFill>
              </a:rPr>
              <a:t>section</a:t>
            </a:r>
            <a:r>
              <a:rPr lang="it-IT" sz="1400" dirty="0">
                <a:solidFill>
                  <a:schemeClr val="bg1"/>
                </a:solidFill>
              </a:rPr>
              <a:t> ha un </a:t>
            </a:r>
            <a:r>
              <a:rPr lang="it-IT" sz="1400" dirty="0" err="1">
                <a:solidFill>
                  <a:schemeClr val="bg1"/>
                </a:solidFill>
              </a:rPr>
              <a:t>margin</a:t>
            </a:r>
            <a:r>
              <a:rPr lang="it-IT" sz="1400" dirty="0">
                <a:solidFill>
                  <a:schemeClr val="bg1"/>
                </a:solidFill>
              </a:rPr>
              <a:t> di 1% e un </a:t>
            </a:r>
            <a:r>
              <a:rPr lang="it-IT" sz="1400" dirty="0" err="1">
                <a:solidFill>
                  <a:schemeClr val="bg1"/>
                </a:solidFill>
              </a:rPr>
              <a:t>margin</a:t>
            </a:r>
            <a:r>
              <a:rPr lang="it-IT" sz="1400" dirty="0">
                <a:solidFill>
                  <a:schemeClr val="bg1"/>
                </a:solidFill>
              </a:rPr>
              <a:t>-bottom di 2 % del body, che quest’ultimo diventa del 2.5% per mobile (@media query), mentre il titolo iniziale con l’elenco sottostante (non </a:t>
            </a:r>
            <a:r>
              <a:rPr lang="it-IT" sz="1400" dirty="0" err="1">
                <a:solidFill>
                  <a:schemeClr val="bg1"/>
                </a:solidFill>
              </a:rPr>
              <a:t>flex</a:t>
            </a:r>
            <a:r>
              <a:rPr lang="it-IT" sz="1400" dirty="0">
                <a:solidFill>
                  <a:schemeClr val="bg1"/>
                </a:solidFill>
              </a:rPr>
              <a:t>) hanno un </a:t>
            </a:r>
            <a:r>
              <a:rPr lang="it-IT" sz="1400" dirty="0" err="1">
                <a:solidFill>
                  <a:schemeClr val="bg1"/>
                </a:solidFill>
              </a:rPr>
              <a:t>margin</a:t>
            </a:r>
            <a:r>
              <a:rPr lang="it-IT" sz="1400" dirty="0">
                <a:solidFill>
                  <a:schemeClr val="bg1"/>
                </a:solidFill>
              </a:rPr>
              <a:t>-top e un </a:t>
            </a:r>
            <a:r>
              <a:rPr lang="it-IT" sz="1400" dirty="0" err="1">
                <a:solidFill>
                  <a:schemeClr val="bg1"/>
                </a:solidFill>
              </a:rPr>
              <a:t>margin</a:t>
            </a:r>
            <a:r>
              <a:rPr lang="it-IT" sz="1400" dirty="0">
                <a:solidFill>
                  <a:schemeClr val="bg1"/>
                </a:solidFill>
              </a:rPr>
              <a:t>-bottom entrambi del 5% rispetto all’elemento padre, cioè </a:t>
            </a:r>
            <a:r>
              <a:rPr lang="it-IT" sz="1400" dirty="0" err="1">
                <a:solidFill>
                  <a:schemeClr val="bg1"/>
                </a:solidFill>
              </a:rPr>
              <a:t>section</a:t>
            </a:r>
            <a:r>
              <a:rPr lang="it-IT" sz="1400" dirty="0">
                <a:solidFill>
                  <a:schemeClr val="bg1"/>
                </a:solidFill>
              </a:rPr>
              <a:t>.</a:t>
            </a:r>
          </a:p>
        </p:txBody>
      </p:sp>
      <p:grpSp>
        <p:nvGrpSpPr>
          <p:cNvPr id="9" name="Gruppo 8">
            <a:extLst>
              <a:ext uri="{FF2B5EF4-FFF2-40B4-BE49-F238E27FC236}">
                <a16:creationId xmlns:a16="http://schemas.microsoft.com/office/drawing/2014/main" id="{222DD082-DC93-4BE0-A772-97B23A7BD436}"/>
              </a:ext>
            </a:extLst>
          </p:cNvPr>
          <p:cNvGrpSpPr/>
          <p:nvPr/>
        </p:nvGrpSpPr>
        <p:grpSpPr>
          <a:xfrm>
            <a:off x="5865710" y="10138"/>
            <a:ext cx="4495348" cy="3553917"/>
            <a:chOff x="4274197" y="79041"/>
            <a:chExt cx="4495348" cy="3553917"/>
          </a:xfrm>
        </p:grpSpPr>
        <p:pic>
          <p:nvPicPr>
            <p:cNvPr id="5" name="Immagine 4" descr="Immagine che contiene testo&#10;&#10;Descrizione generata automaticamente">
              <a:extLst>
                <a:ext uri="{FF2B5EF4-FFF2-40B4-BE49-F238E27FC236}">
                  <a16:creationId xmlns:a16="http://schemas.microsoft.com/office/drawing/2014/main" id="{ADB066FF-231A-4F94-AA1A-907EBFAC3F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74197" y="79041"/>
              <a:ext cx="4495348" cy="2201562"/>
            </a:xfrm>
            <a:prstGeom prst="rect">
              <a:avLst/>
            </a:prstGeom>
          </p:spPr>
        </p:pic>
        <p:pic>
          <p:nvPicPr>
            <p:cNvPr id="7" name="Immagine 6">
              <a:extLst>
                <a:ext uri="{FF2B5EF4-FFF2-40B4-BE49-F238E27FC236}">
                  <a16:creationId xmlns:a16="http://schemas.microsoft.com/office/drawing/2014/main" id="{BD108925-205F-4D39-AC93-84A7191A0E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74197" y="1362843"/>
              <a:ext cx="4495348" cy="2270115"/>
            </a:xfrm>
            <a:prstGeom prst="rect">
              <a:avLst/>
            </a:prstGeom>
          </p:spPr>
        </p:pic>
      </p:grpSp>
      <p:pic>
        <p:nvPicPr>
          <p:cNvPr id="13" name="Immagine 12" descr="Immagine che contiene testo&#10;&#10;Descrizione generata automaticamente">
            <a:extLst>
              <a:ext uri="{FF2B5EF4-FFF2-40B4-BE49-F238E27FC236}">
                <a16:creationId xmlns:a16="http://schemas.microsoft.com/office/drawing/2014/main" id="{255D2563-1EBD-4A74-89FE-5897CDF436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5710" y="4005216"/>
            <a:ext cx="4495348" cy="701586"/>
          </a:xfrm>
          <a:prstGeom prst="rect">
            <a:avLst/>
          </a:prstGeom>
        </p:spPr>
      </p:pic>
      <p:sp>
        <p:nvSpPr>
          <p:cNvPr id="4" name="Parentesi graffa aperta 3">
            <a:extLst>
              <a:ext uri="{FF2B5EF4-FFF2-40B4-BE49-F238E27FC236}">
                <a16:creationId xmlns:a16="http://schemas.microsoft.com/office/drawing/2014/main" id="{14F90334-EE34-44F3-B5B6-2CB8DEAD56C1}"/>
              </a:ext>
            </a:extLst>
          </p:cNvPr>
          <p:cNvSpPr/>
          <p:nvPr/>
        </p:nvSpPr>
        <p:spPr>
          <a:xfrm rot="16200000">
            <a:off x="8014673" y="2185414"/>
            <a:ext cx="197689" cy="210859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FD39DD39-8C50-47C0-9FB1-1E85FD29777E}"/>
              </a:ext>
            </a:extLst>
          </p:cNvPr>
          <p:cNvSpPr txBox="1"/>
          <p:nvPr/>
        </p:nvSpPr>
        <p:spPr>
          <a:xfrm>
            <a:off x="6891337" y="3338557"/>
            <a:ext cx="27622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 err="1"/>
              <a:t>Width</a:t>
            </a:r>
            <a:r>
              <a:rPr lang="it-IT" sz="1200" dirty="0"/>
              <a:t>: 50 % del div in cui è contenuto</a:t>
            </a:r>
          </a:p>
        </p:txBody>
      </p:sp>
    </p:spTree>
    <p:extLst>
      <p:ext uri="{BB962C8B-B14F-4D97-AF65-F5344CB8AC3E}">
        <p14:creationId xmlns:p14="http://schemas.microsoft.com/office/powerpoint/2010/main" val="9941317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Sezione contenuti</a:t>
            </a:r>
            <a:br>
              <a:rPr lang="it-IT" sz="4000" dirty="0">
                <a:solidFill>
                  <a:srgbClr val="FFFFFF"/>
                </a:solidFill>
              </a:rPr>
            </a:br>
            <a:r>
              <a:rPr lang="it-IT" sz="4000" dirty="0">
                <a:solidFill>
                  <a:srgbClr val="FFFFFF"/>
                </a:solidFill>
              </a:rPr>
              <a:t>(HTML)</a:t>
            </a:r>
          </a:p>
        </p:txBody>
      </p:sp>
      <p:pic>
        <p:nvPicPr>
          <p:cNvPr id="11" name="Segnaposto contenuto 10" descr="Immagine che contiene testo&#10;&#10;Descrizione generata automaticamente">
            <a:extLst>
              <a:ext uri="{FF2B5EF4-FFF2-40B4-BE49-F238E27FC236}">
                <a16:creationId xmlns:a16="http://schemas.microsoft.com/office/drawing/2014/main" id="{BA43E41A-3700-4DB1-AAF8-D5EF8939C4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5517" y="511388"/>
            <a:ext cx="7855736" cy="4351338"/>
          </a:xfrm>
        </p:spPr>
      </p:pic>
    </p:spTree>
    <p:extLst>
      <p:ext uri="{BB962C8B-B14F-4D97-AF65-F5344CB8AC3E}">
        <p14:creationId xmlns:p14="http://schemas.microsoft.com/office/powerpoint/2010/main" val="34909052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Sezione contenuti</a:t>
            </a:r>
            <a:br>
              <a:rPr lang="it-IT" sz="4000" dirty="0">
                <a:solidFill>
                  <a:srgbClr val="FFFFFF"/>
                </a:solidFill>
              </a:rPr>
            </a:br>
            <a:r>
              <a:rPr lang="it-IT" sz="4000" dirty="0">
                <a:solidFill>
                  <a:srgbClr val="FFFFFF"/>
                </a:solidFill>
              </a:rPr>
              <a:t>(CSS)</a:t>
            </a:r>
          </a:p>
        </p:txBody>
      </p:sp>
      <p:pic>
        <p:nvPicPr>
          <p:cNvPr id="4" name="Segnaposto contenuto 3" descr="Immagine che contiene testo&#10;&#10;Descrizione generata automaticamente">
            <a:extLst>
              <a:ext uri="{FF2B5EF4-FFF2-40B4-BE49-F238E27FC236}">
                <a16:creationId xmlns:a16="http://schemas.microsoft.com/office/drawing/2014/main" id="{67C78649-B465-48D9-BB0C-870B2A5211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975" y="109144"/>
            <a:ext cx="2432960" cy="6160774"/>
          </a:xfrm>
        </p:spPr>
      </p:pic>
      <p:pic>
        <p:nvPicPr>
          <p:cNvPr id="7" name="Immagine 6" descr="Immagine che contiene testo, schermo, interni, argento&#10;&#10;Descrizione generata automaticamente">
            <a:extLst>
              <a:ext uri="{FF2B5EF4-FFF2-40B4-BE49-F238E27FC236}">
                <a16:creationId xmlns:a16="http://schemas.microsoft.com/office/drawing/2014/main" id="{A206CCB0-D62F-4E7A-87CA-EBE79EB179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1026" y="890030"/>
            <a:ext cx="2172003" cy="4039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9284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Footer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A2C89422-987D-4ECB-9214-393173058B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5991" y="1538754"/>
            <a:ext cx="6554788" cy="464756"/>
          </a:xfrm>
        </p:spPr>
      </p:pic>
      <p:pic>
        <p:nvPicPr>
          <p:cNvPr id="7" name="Immagine 6" descr="Immagine che contiene testo&#10;&#10;Descrizione generata automaticamente">
            <a:extLst>
              <a:ext uri="{FF2B5EF4-FFF2-40B4-BE49-F238E27FC236}">
                <a16:creationId xmlns:a16="http://schemas.microsoft.com/office/drawing/2014/main" id="{D160FBB1-167A-468F-A8C8-D532376AAF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1199" y="3911318"/>
            <a:ext cx="2124371" cy="1695687"/>
          </a:xfrm>
          <a:prstGeom prst="rect">
            <a:avLst/>
          </a:prstGeom>
        </p:spPr>
      </p:pic>
      <p:pic>
        <p:nvPicPr>
          <p:cNvPr id="11" name="Immagine 10" descr="Immagine che contiene testo&#10;&#10;Descrizione generata automaticamente">
            <a:extLst>
              <a:ext uri="{FF2B5EF4-FFF2-40B4-BE49-F238E27FC236}">
                <a16:creationId xmlns:a16="http://schemas.microsoft.com/office/drawing/2014/main" id="{39DC0FFC-21A3-4757-B1B7-4792392317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2803" y="2612959"/>
            <a:ext cx="4401164" cy="866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8954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Mobile</a:t>
            </a:r>
            <a:br>
              <a:rPr lang="it-IT" sz="4000" dirty="0">
                <a:solidFill>
                  <a:srgbClr val="FFFFFF"/>
                </a:solidFill>
              </a:rPr>
            </a:br>
            <a:r>
              <a:rPr lang="it-IT" sz="4000" dirty="0" err="1">
                <a:solidFill>
                  <a:srgbClr val="FFFFFF"/>
                </a:solidFill>
              </a:rPr>
              <a:t>Structure</a:t>
            </a:r>
            <a:br>
              <a:rPr lang="it-IT" sz="4000" dirty="0">
                <a:solidFill>
                  <a:srgbClr val="FFFFFF"/>
                </a:solidFill>
              </a:rPr>
            </a:br>
            <a:r>
              <a:rPr lang="it-IT" sz="4000" dirty="0">
                <a:solidFill>
                  <a:srgbClr val="FFFFFF"/>
                </a:solidFill>
              </a:rPr>
              <a:t>(</a:t>
            </a:r>
            <a:r>
              <a:rPr lang="it-IT" sz="4000" dirty="0" err="1">
                <a:solidFill>
                  <a:srgbClr val="FFFFFF"/>
                </a:solidFill>
              </a:rPr>
              <a:t>Screenshot</a:t>
            </a:r>
            <a:r>
              <a:rPr lang="it-IT" sz="4000" dirty="0">
                <a:solidFill>
                  <a:srgbClr val="FFFFFF"/>
                </a:solidFill>
              </a:rPr>
              <a:t>+</a:t>
            </a:r>
            <a:br>
              <a:rPr lang="it-IT" sz="4000" dirty="0">
                <a:solidFill>
                  <a:srgbClr val="FFFFFF"/>
                </a:solidFill>
              </a:rPr>
            </a:br>
            <a:r>
              <a:rPr lang="it-IT" sz="4000" dirty="0">
                <a:solidFill>
                  <a:srgbClr val="FFFFFF"/>
                </a:solidFill>
              </a:rPr>
              <a:t>HTML+CSS)</a:t>
            </a:r>
          </a:p>
        </p:txBody>
      </p:sp>
      <p:pic>
        <p:nvPicPr>
          <p:cNvPr id="9" name="Segnaposto contenuto 8" descr="Immagine che contiene mappa&#10;&#10;Descrizione generata automaticamente">
            <a:extLst>
              <a:ext uri="{FF2B5EF4-FFF2-40B4-BE49-F238E27FC236}">
                <a16:creationId xmlns:a16="http://schemas.microsoft.com/office/drawing/2014/main" id="{53FFF8B2-A6E8-4AF8-A252-22A1F768C8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4548" y="586855"/>
            <a:ext cx="1999017" cy="3589988"/>
          </a:xfrm>
        </p:spPr>
      </p:pic>
      <p:pic>
        <p:nvPicPr>
          <p:cNvPr id="15" name="Immagine 14" descr="Immagine che contiene testo, elettronico, schermo, screenshot&#10;&#10;Descrizione generata automaticamente">
            <a:extLst>
              <a:ext uri="{FF2B5EF4-FFF2-40B4-BE49-F238E27FC236}">
                <a16:creationId xmlns:a16="http://schemas.microsoft.com/office/drawing/2014/main" id="{DF06C3FF-E4F1-4401-B163-54DB20AB61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510" y="586855"/>
            <a:ext cx="1999016" cy="3581741"/>
          </a:xfrm>
          <a:prstGeom prst="rect">
            <a:avLst/>
          </a:prstGeom>
        </p:spPr>
      </p:pic>
      <p:pic>
        <p:nvPicPr>
          <p:cNvPr id="19" name="Immagine 18" descr="Immagine che contiene testo, screenshot&#10;&#10;Descrizione generata automaticamente">
            <a:extLst>
              <a:ext uri="{FF2B5EF4-FFF2-40B4-BE49-F238E27FC236}">
                <a16:creationId xmlns:a16="http://schemas.microsoft.com/office/drawing/2014/main" id="{C719EA3B-EF30-4A55-8429-1FF4B08DEC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4412" y="586855"/>
            <a:ext cx="2179654" cy="3577329"/>
          </a:xfrm>
          <a:prstGeom prst="rect">
            <a:avLst/>
          </a:prstGeom>
        </p:spPr>
      </p:pic>
      <p:pic>
        <p:nvPicPr>
          <p:cNvPr id="22" name="Immagine 21" descr="Immagine che contiene testo&#10;&#10;Descrizione generata automaticamente">
            <a:extLst>
              <a:ext uri="{FF2B5EF4-FFF2-40B4-BE49-F238E27FC236}">
                <a16:creationId xmlns:a16="http://schemas.microsoft.com/office/drawing/2014/main" id="{A8EB2B3B-D33A-4B51-97ED-7BD504FE63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9684" y="4356016"/>
            <a:ext cx="1914792" cy="743054"/>
          </a:xfrm>
          <a:prstGeom prst="rect">
            <a:avLst/>
          </a:prstGeom>
        </p:spPr>
      </p:pic>
      <p:pic>
        <p:nvPicPr>
          <p:cNvPr id="24" name="Immagine 23" descr="Immagine che contiene testo&#10;&#10;Descrizione generata automaticamente">
            <a:extLst>
              <a:ext uri="{FF2B5EF4-FFF2-40B4-BE49-F238E27FC236}">
                <a16:creationId xmlns:a16="http://schemas.microsoft.com/office/drawing/2014/main" id="{D28C1F76-9388-4CB4-A25F-7298746A59E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6326" y="4356016"/>
            <a:ext cx="1895740" cy="733527"/>
          </a:xfrm>
          <a:prstGeom prst="rect">
            <a:avLst/>
          </a:prstGeom>
        </p:spPr>
      </p:pic>
      <p:pic>
        <p:nvPicPr>
          <p:cNvPr id="26" name="Immagine 25" descr="Immagine che contiene testo, parete, monitor, schermo&#10;&#10;Descrizione generata automaticamente">
            <a:extLst>
              <a:ext uri="{FF2B5EF4-FFF2-40B4-BE49-F238E27FC236}">
                <a16:creationId xmlns:a16="http://schemas.microsoft.com/office/drawing/2014/main" id="{9919FFF8-E587-4944-8535-D3FE78182F1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3916" y="4356016"/>
            <a:ext cx="801919" cy="2181692"/>
          </a:xfrm>
          <a:prstGeom prst="rect">
            <a:avLst/>
          </a:prstGeom>
        </p:spPr>
      </p:pic>
      <p:pic>
        <p:nvPicPr>
          <p:cNvPr id="28" name="Immagine 27" descr="Immagine che contiene testo&#10;&#10;Descrizione generata automaticamente">
            <a:extLst>
              <a:ext uri="{FF2B5EF4-FFF2-40B4-BE49-F238E27FC236}">
                <a16:creationId xmlns:a16="http://schemas.microsoft.com/office/drawing/2014/main" id="{1EB7C898-9A8D-4E89-AEAF-25BE336BEF9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8692" y="4398881"/>
            <a:ext cx="1674348" cy="560641"/>
          </a:xfrm>
          <a:prstGeom prst="rect">
            <a:avLst/>
          </a:prstGeom>
        </p:spPr>
      </p:pic>
      <p:pic>
        <p:nvPicPr>
          <p:cNvPr id="30" name="Immagine 29" descr="Immagine che contiene testo&#10;&#10;Descrizione generata automaticamente">
            <a:extLst>
              <a:ext uri="{FF2B5EF4-FFF2-40B4-BE49-F238E27FC236}">
                <a16:creationId xmlns:a16="http://schemas.microsoft.com/office/drawing/2014/main" id="{3A5CB299-FCA6-4F8D-B3B8-EEAA9A1879A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8165" y="5446862"/>
            <a:ext cx="2048161" cy="714475"/>
          </a:xfrm>
          <a:prstGeom prst="rect">
            <a:avLst/>
          </a:prstGeom>
        </p:spPr>
      </p:pic>
      <p:pic>
        <p:nvPicPr>
          <p:cNvPr id="32" name="Immagine 31" descr="Immagine che contiene testo&#10;&#10;Descrizione generata automaticamente">
            <a:extLst>
              <a:ext uri="{FF2B5EF4-FFF2-40B4-BE49-F238E27FC236}">
                <a16:creationId xmlns:a16="http://schemas.microsoft.com/office/drawing/2014/main" id="{C6E15494-2E27-49AB-8712-E1F49B40040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0323" y="5403993"/>
            <a:ext cx="1933845" cy="800212"/>
          </a:xfrm>
          <a:prstGeom prst="rect">
            <a:avLst/>
          </a:prstGeom>
        </p:spPr>
      </p:pic>
      <p:pic>
        <p:nvPicPr>
          <p:cNvPr id="34" name="Immagine 33" descr="Immagine che contiene testo&#10;&#10;Descrizione generata automaticamente">
            <a:extLst>
              <a:ext uri="{FF2B5EF4-FFF2-40B4-BE49-F238E27FC236}">
                <a16:creationId xmlns:a16="http://schemas.microsoft.com/office/drawing/2014/main" id="{FACA42F6-7844-43BA-8ED9-FB40A19CCED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8692" y="5162424"/>
            <a:ext cx="1462668" cy="560325"/>
          </a:xfrm>
          <a:prstGeom prst="rect">
            <a:avLst/>
          </a:prstGeom>
        </p:spPr>
      </p:pic>
      <p:sp>
        <p:nvSpPr>
          <p:cNvPr id="35" name="Parentesi graffa aperta 34">
            <a:extLst>
              <a:ext uri="{FF2B5EF4-FFF2-40B4-BE49-F238E27FC236}">
                <a16:creationId xmlns:a16="http://schemas.microsoft.com/office/drawing/2014/main" id="{0C0A2981-80FC-4C43-A8D6-73554E21EE7B}"/>
              </a:ext>
            </a:extLst>
          </p:cNvPr>
          <p:cNvSpPr/>
          <p:nvPr/>
        </p:nvSpPr>
        <p:spPr>
          <a:xfrm rot="5400000">
            <a:off x="7808221" y="1407394"/>
            <a:ext cx="205998" cy="181309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37" name="Connettore 2 36">
            <a:extLst>
              <a:ext uri="{FF2B5EF4-FFF2-40B4-BE49-F238E27FC236}">
                <a16:creationId xmlns:a16="http://schemas.microsoft.com/office/drawing/2014/main" id="{678B822F-EB8E-43BB-B645-6825A808B764}"/>
              </a:ext>
            </a:extLst>
          </p:cNvPr>
          <p:cNvCxnSpPr>
            <a:endCxn id="35" idx="1"/>
          </p:cNvCxnSpPr>
          <p:nvPr/>
        </p:nvCxnSpPr>
        <p:spPr>
          <a:xfrm flipH="1">
            <a:off x="7911220" y="399435"/>
            <a:ext cx="1164615" cy="18115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D66B76C1-661A-4763-A374-FC76B7E4F75E}"/>
              </a:ext>
            </a:extLst>
          </p:cNvPr>
          <p:cNvSpPr txBox="1"/>
          <p:nvPr/>
        </p:nvSpPr>
        <p:spPr>
          <a:xfrm>
            <a:off x="9075835" y="160020"/>
            <a:ext cx="18512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 err="1">
                <a:solidFill>
                  <a:schemeClr val="bg1"/>
                </a:solidFill>
              </a:rPr>
              <a:t>Width</a:t>
            </a:r>
            <a:r>
              <a:rPr lang="it-IT" sz="1200" dirty="0">
                <a:solidFill>
                  <a:schemeClr val="bg1"/>
                </a:solidFill>
              </a:rPr>
              <a:t> 100% del </a:t>
            </a:r>
            <a:r>
              <a:rPr lang="it-IT" sz="1200" dirty="0" err="1">
                <a:solidFill>
                  <a:schemeClr val="bg1"/>
                </a:solidFill>
              </a:rPr>
              <a:t>parent</a:t>
            </a:r>
            <a:r>
              <a:rPr lang="it-IT" sz="1200" dirty="0">
                <a:solidFill>
                  <a:schemeClr val="bg1"/>
                </a:solidFill>
              </a:rPr>
              <a:t> div</a:t>
            </a:r>
          </a:p>
        </p:txBody>
      </p:sp>
      <p:pic>
        <p:nvPicPr>
          <p:cNvPr id="40" name="Immagine 39" descr="Immagine che contiene testo&#10;&#10;Descrizione generata automaticamente">
            <a:extLst>
              <a:ext uri="{FF2B5EF4-FFF2-40B4-BE49-F238E27FC236}">
                <a16:creationId xmlns:a16="http://schemas.microsoft.com/office/drawing/2014/main" id="{8A7BA917-D9BE-42E6-ADC5-CE716577980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4412" y="5769036"/>
            <a:ext cx="913517" cy="905968"/>
          </a:xfrm>
          <a:prstGeom prst="rect">
            <a:avLst/>
          </a:prstGeom>
        </p:spPr>
      </p:pic>
      <p:sp>
        <p:nvSpPr>
          <p:cNvPr id="41" name="Rettangolo 40">
            <a:extLst>
              <a:ext uri="{FF2B5EF4-FFF2-40B4-BE49-F238E27FC236}">
                <a16:creationId xmlns:a16="http://schemas.microsoft.com/office/drawing/2014/main" id="{CCE3F48B-F4C0-4A0C-9643-CA6C522166C8}"/>
              </a:ext>
            </a:extLst>
          </p:cNvPr>
          <p:cNvSpPr/>
          <p:nvPr/>
        </p:nvSpPr>
        <p:spPr>
          <a:xfrm>
            <a:off x="9741695" y="5898356"/>
            <a:ext cx="350044" cy="1928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2" name="Rettangolo 41">
            <a:extLst>
              <a:ext uri="{FF2B5EF4-FFF2-40B4-BE49-F238E27FC236}">
                <a16:creationId xmlns:a16="http://schemas.microsoft.com/office/drawing/2014/main" id="{28BFFC16-05BF-439A-AC1B-20BF06C7385D}"/>
              </a:ext>
            </a:extLst>
          </p:cNvPr>
          <p:cNvSpPr/>
          <p:nvPr/>
        </p:nvSpPr>
        <p:spPr>
          <a:xfrm>
            <a:off x="8391525" y="4645818"/>
            <a:ext cx="347664" cy="10963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44" name="Connettore 2 43">
            <a:extLst>
              <a:ext uri="{FF2B5EF4-FFF2-40B4-BE49-F238E27FC236}">
                <a16:creationId xmlns:a16="http://schemas.microsoft.com/office/drawing/2014/main" id="{8375C103-FECA-4360-A6DB-62EBD40407E5}"/>
              </a:ext>
            </a:extLst>
          </p:cNvPr>
          <p:cNvCxnSpPr>
            <a:cxnSpLocks/>
            <a:stCxn id="42" idx="1"/>
          </p:cNvCxnSpPr>
          <p:nvPr/>
        </p:nvCxnSpPr>
        <p:spPr>
          <a:xfrm flipH="1" flipV="1">
            <a:off x="6429039" y="750146"/>
            <a:ext cx="1962486" cy="39504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ttangolo 45">
            <a:extLst>
              <a:ext uri="{FF2B5EF4-FFF2-40B4-BE49-F238E27FC236}">
                <a16:creationId xmlns:a16="http://schemas.microsoft.com/office/drawing/2014/main" id="{CDF6BEC4-D2C1-4E0A-BEE0-AA5DE52F463B}"/>
              </a:ext>
            </a:extLst>
          </p:cNvPr>
          <p:cNvSpPr/>
          <p:nvPr/>
        </p:nvSpPr>
        <p:spPr>
          <a:xfrm>
            <a:off x="6375624" y="714804"/>
            <a:ext cx="106831" cy="25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56" name="Connettore curvo 55">
            <a:extLst>
              <a:ext uri="{FF2B5EF4-FFF2-40B4-BE49-F238E27FC236}">
                <a16:creationId xmlns:a16="http://schemas.microsoft.com/office/drawing/2014/main" id="{42214321-C73C-4A05-83D1-6908F8CF8F09}"/>
              </a:ext>
            </a:extLst>
          </p:cNvPr>
          <p:cNvCxnSpPr>
            <a:stCxn id="41" idx="1"/>
            <a:endCxn id="42" idx="1"/>
          </p:cNvCxnSpPr>
          <p:nvPr/>
        </p:nvCxnSpPr>
        <p:spPr>
          <a:xfrm rot="10800000">
            <a:off x="8391525" y="4700635"/>
            <a:ext cx="1350170" cy="1294162"/>
          </a:xfrm>
          <a:prstGeom prst="curvedConnector3">
            <a:avLst>
              <a:gd name="adj1" fmla="val 3204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34877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199468-442B-44D8-8FB1-9E9E01386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Descrizione del progetto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5D1882-65DE-484D-B983-8F24ECBDF3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5546047"/>
          </a:xfrm>
        </p:spPr>
        <p:txBody>
          <a:bodyPr anchor="ctr">
            <a:normAutofit/>
          </a:bodyPr>
          <a:lstStyle/>
          <a:p>
            <a:pPr lvl="1"/>
            <a:r>
              <a:rPr lang="it-IT" sz="2000" dirty="0">
                <a:solidFill>
                  <a:schemeClr val="bg1"/>
                </a:solidFill>
              </a:rPr>
              <a:t>Il sito da me presentato ha lo scopo di mostrare un elenco di alcune tra le migliori località in cui trascorrere le proprie vacanze estive aggiornata all’anno corrente.</a:t>
            </a:r>
          </a:p>
          <a:p>
            <a:pPr lvl="1"/>
            <a:r>
              <a:rPr lang="it-IT" sz="2000" dirty="0">
                <a:solidFill>
                  <a:schemeClr val="bg1"/>
                </a:solidFill>
              </a:rPr>
              <a:t>I contenuti del sito sono sviluppati in sequenza verticalmente. A partire dall’alto troviamo un header con un immagine di sfondo e una barra di navigazione orizzontale, a seguire il contenuto vero e proprio del sito che presenta un titolo e l’elenco delle mete descritte. Procedendo in basso, i singoli blocchi di ogni meta contengono titolo, descrizione e un’immagine. Infine il footer in fondo raccoglie informazioni riguardanti il sito web.</a:t>
            </a:r>
          </a:p>
        </p:txBody>
      </p:sp>
    </p:spTree>
    <p:extLst>
      <p:ext uri="{BB962C8B-B14F-4D97-AF65-F5344CB8AC3E}">
        <p14:creationId xmlns:p14="http://schemas.microsoft.com/office/powerpoint/2010/main" val="26939105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3E3554-1D0A-4FE7-968B-21CF8C909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Layout complessivo HTML+CSS</a:t>
            </a:r>
          </a:p>
        </p:txBody>
      </p:sp>
      <p:pic>
        <p:nvPicPr>
          <p:cNvPr id="15" name="Segnaposto contenuto 14">
            <a:extLst>
              <a:ext uri="{FF2B5EF4-FFF2-40B4-BE49-F238E27FC236}">
                <a16:creationId xmlns:a16="http://schemas.microsoft.com/office/drawing/2014/main" id="{E3DDBB4F-CAFE-47A1-A4EF-559277D421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34778" y="1271550"/>
            <a:ext cx="8154174" cy="4314899"/>
          </a:xfrm>
        </p:spPr>
      </p:pic>
    </p:spTree>
    <p:extLst>
      <p:ext uri="{BB962C8B-B14F-4D97-AF65-F5344CB8AC3E}">
        <p14:creationId xmlns:p14="http://schemas.microsoft.com/office/powerpoint/2010/main" val="28618037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3E3554-1D0A-4FE7-968B-21CF8C909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Layout complessivo HTML+CSS</a:t>
            </a:r>
          </a:p>
        </p:txBody>
      </p:sp>
      <p:pic>
        <p:nvPicPr>
          <p:cNvPr id="6" name="Segnaposto contenuto 5">
            <a:extLst>
              <a:ext uri="{FF2B5EF4-FFF2-40B4-BE49-F238E27FC236}">
                <a16:creationId xmlns:a16="http://schemas.microsoft.com/office/drawing/2014/main" id="{F5BC3150-7564-4179-A7EF-724500FACB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1907" y="-10142"/>
            <a:ext cx="6682157" cy="6857808"/>
          </a:xfrm>
        </p:spPr>
      </p:pic>
    </p:spTree>
    <p:extLst>
      <p:ext uri="{BB962C8B-B14F-4D97-AF65-F5344CB8AC3E}">
        <p14:creationId xmlns:p14="http://schemas.microsoft.com/office/powerpoint/2010/main" val="3140802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3E3554-1D0A-4FE7-968B-21CF8C909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Layout complessivo HTML+CSS</a:t>
            </a:r>
          </a:p>
        </p:txBody>
      </p:sp>
      <p:pic>
        <p:nvPicPr>
          <p:cNvPr id="6" name="Segnaposto contenuto 5">
            <a:extLst>
              <a:ext uri="{FF2B5EF4-FFF2-40B4-BE49-F238E27FC236}">
                <a16:creationId xmlns:a16="http://schemas.microsoft.com/office/drawing/2014/main" id="{B36284C2-10F4-4AA9-BAAE-EF4C2F3467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4548" y="-10142"/>
            <a:ext cx="7440027" cy="6878280"/>
          </a:xfrm>
        </p:spPr>
      </p:pic>
    </p:spTree>
    <p:extLst>
      <p:ext uri="{BB962C8B-B14F-4D97-AF65-F5344CB8AC3E}">
        <p14:creationId xmlns:p14="http://schemas.microsoft.com/office/powerpoint/2010/main" val="13600567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3E3554-1D0A-4FE7-968B-21CF8C909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Layout complessivo HTML+CSS</a:t>
            </a:r>
          </a:p>
        </p:txBody>
      </p:sp>
      <p:pic>
        <p:nvPicPr>
          <p:cNvPr id="6" name="Segnaposto contenuto 5">
            <a:extLst>
              <a:ext uri="{FF2B5EF4-FFF2-40B4-BE49-F238E27FC236}">
                <a16:creationId xmlns:a16="http://schemas.microsoft.com/office/drawing/2014/main" id="{380C4FD4-ACD2-4BCE-B4E5-8B90BEA9AE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875" y="880632"/>
            <a:ext cx="8151125" cy="5096733"/>
          </a:xfrm>
        </p:spPr>
      </p:pic>
    </p:spTree>
    <p:extLst>
      <p:ext uri="{BB962C8B-B14F-4D97-AF65-F5344CB8AC3E}">
        <p14:creationId xmlns:p14="http://schemas.microsoft.com/office/powerpoint/2010/main" val="22448686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3E3554-1D0A-4FE7-968B-21CF8C909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Layout complessivo HTML+CSS</a:t>
            </a:r>
          </a:p>
        </p:txBody>
      </p:sp>
      <p:pic>
        <p:nvPicPr>
          <p:cNvPr id="15" name="Segnaposto contenuto 14" descr="Immagine che contiene testo&#10;&#10;Descrizione generata automaticamente">
            <a:extLst>
              <a:ext uri="{FF2B5EF4-FFF2-40B4-BE49-F238E27FC236}">
                <a16:creationId xmlns:a16="http://schemas.microsoft.com/office/drawing/2014/main" id="{C555F76F-E440-4469-A467-F6D86D0717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7826" y="-2"/>
            <a:ext cx="5395220" cy="3063714"/>
          </a:xfrm>
        </p:spPr>
      </p:pic>
      <p:pic>
        <p:nvPicPr>
          <p:cNvPr id="19" name="Immagine 18" descr="Immagine che contiene testo&#10;&#10;Descrizione generata automaticamente">
            <a:extLst>
              <a:ext uri="{FF2B5EF4-FFF2-40B4-BE49-F238E27FC236}">
                <a16:creationId xmlns:a16="http://schemas.microsoft.com/office/drawing/2014/main" id="{2D95B694-6AF2-498C-8B30-B3A7956E64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4778" y="3055589"/>
            <a:ext cx="4777383" cy="2219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1693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3E3554-1D0A-4FE7-968B-21CF8C909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Layout complessivo HTML+CSS</a:t>
            </a:r>
          </a:p>
        </p:txBody>
      </p:sp>
      <p:pic>
        <p:nvPicPr>
          <p:cNvPr id="5" name="Segnaposto contenuto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A48DF2F6-D7AB-4E3B-9CC6-2F7DC5C06C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4911" y="-12433"/>
            <a:ext cx="4682081" cy="3403810"/>
          </a:xfrm>
        </p:spPr>
      </p:pic>
      <p:pic>
        <p:nvPicPr>
          <p:cNvPr id="7" name="Immagine 6" descr="Immagine che contiene testo&#10;&#10;Descrizione generata automaticamente">
            <a:extLst>
              <a:ext uri="{FF2B5EF4-FFF2-40B4-BE49-F238E27FC236}">
                <a16:creationId xmlns:a16="http://schemas.microsoft.com/office/drawing/2014/main" id="{BC56F670-6947-4AA0-862F-91733945E8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4912" y="3433906"/>
            <a:ext cx="1270513" cy="3403810"/>
          </a:xfrm>
          <a:prstGeom prst="rect">
            <a:avLst/>
          </a:prstGeom>
        </p:spPr>
      </p:pic>
      <p:pic>
        <p:nvPicPr>
          <p:cNvPr id="11" name="Immagine 10" descr="Immagine che contiene testo&#10;&#10;Descrizione generata automaticamente">
            <a:extLst>
              <a:ext uri="{FF2B5EF4-FFF2-40B4-BE49-F238E27FC236}">
                <a16:creationId xmlns:a16="http://schemas.microsoft.com/office/drawing/2014/main" id="{963F6359-932B-4AA5-9671-7F9BE87727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0930" y="-12433"/>
            <a:ext cx="1355020" cy="3403810"/>
          </a:xfrm>
          <a:prstGeom prst="rect">
            <a:avLst/>
          </a:prstGeom>
        </p:spPr>
      </p:pic>
      <p:pic>
        <p:nvPicPr>
          <p:cNvPr id="15" name="Immagine 14" descr="Immagine che contiene testo&#10;&#10;Descrizione generata automaticamente">
            <a:extLst>
              <a:ext uri="{FF2B5EF4-FFF2-40B4-BE49-F238E27FC236}">
                <a16:creationId xmlns:a16="http://schemas.microsoft.com/office/drawing/2014/main" id="{41CFEC37-642E-4545-9A97-9A6E657704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0930" y="3401519"/>
            <a:ext cx="886668" cy="1099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9826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0937FD-3195-4E6E-AA7F-8D790A0A8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GB" sz="4000" dirty="0">
                <a:solidFill>
                  <a:srgbClr val="FFFFFF"/>
                </a:solidFill>
              </a:rPr>
              <a:t>Header</a:t>
            </a:r>
            <a:br>
              <a:rPr lang="it-IT" sz="4000" dirty="0">
                <a:solidFill>
                  <a:srgbClr val="FFFFFF"/>
                </a:solidFill>
              </a:rPr>
            </a:br>
            <a:r>
              <a:rPr lang="it-IT" sz="4000" dirty="0">
                <a:solidFill>
                  <a:srgbClr val="FFFFFF"/>
                </a:solidFill>
              </a:rPr>
              <a:t>(</a:t>
            </a:r>
            <a:r>
              <a:rPr lang="en-GB" sz="4000" dirty="0">
                <a:solidFill>
                  <a:srgbClr val="FFFFFF"/>
                </a:solidFill>
              </a:rPr>
              <a:t>Screenshot</a:t>
            </a:r>
            <a:r>
              <a:rPr lang="it-IT" sz="4000" dirty="0">
                <a:solidFill>
                  <a:srgbClr val="FFFFFF"/>
                </a:solidFill>
              </a:rPr>
              <a:t>)</a:t>
            </a:r>
          </a:p>
        </p:txBody>
      </p:sp>
      <p:sp>
        <p:nvSpPr>
          <p:cNvPr id="21" name="Parentesi graffa aperta 20">
            <a:extLst>
              <a:ext uri="{FF2B5EF4-FFF2-40B4-BE49-F238E27FC236}">
                <a16:creationId xmlns:a16="http://schemas.microsoft.com/office/drawing/2014/main" id="{ADF22B5C-4058-4F7B-A5DA-61008E4BE3BC}"/>
              </a:ext>
            </a:extLst>
          </p:cNvPr>
          <p:cNvSpPr/>
          <p:nvPr/>
        </p:nvSpPr>
        <p:spPr>
          <a:xfrm>
            <a:off x="4335784" y="1916864"/>
            <a:ext cx="96024" cy="227175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F55D8BFD-9C5B-46B5-8DC8-9F0462103332}"/>
              </a:ext>
            </a:extLst>
          </p:cNvPr>
          <p:cNvSpPr txBox="1"/>
          <p:nvPr/>
        </p:nvSpPr>
        <p:spPr>
          <a:xfrm>
            <a:off x="4037826" y="2807988"/>
            <a:ext cx="5142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>
                <a:solidFill>
                  <a:schemeClr val="bg1"/>
                </a:solidFill>
              </a:rPr>
              <a:t>60 vh</a:t>
            </a:r>
          </a:p>
        </p:txBody>
      </p:sp>
      <p:sp>
        <p:nvSpPr>
          <p:cNvPr id="24" name="Parentesi graffa aperta 23">
            <a:extLst>
              <a:ext uri="{FF2B5EF4-FFF2-40B4-BE49-F238E27FC236}">
                <a16:creationId xmlns:a16="http://schemas.microsoft.com/office/drawing/2014/main" id="{771DE5E8-EF15-471B-A323-75AAF4EC79F3}"/>
              </a:ext>
            </a:extLst>
          </p:cNvPr>
          <p:cNvSpPr/>
          <p:nvPr/>
        </p:nvSpPr>
        <p:spPr>
          <a:xfrm rot="5400000">
            <a:off x="8053045" y="-1962694"/>
            <a:ext cx="261688" cy="749742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90B9F48C-AB3C-41C7-9B27-ED2F658306A4}"/>
              </a:ext>
            </a:extLst>
          </p:cNvPr>
          <p:cNvSpPr txBox="1"/>
          <p:nvPr/>
        </p:nvSpPr>
        <p:spPr>
          <a:xfrm>
            <a:off x="7200422" y="1285843"/>
            <a:ext cx="1984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100% della pagina</a:t>
            </a:r>
          </a:p>
        </p:txBody>
      </p:sp>
      <p:pic>
        <p:nvPicPr>
          <p:cNvPr id="29" name="Segnaposto contenuto 28" descr="Immagine che contiene testo, valle, canyon&#10;&#10;Descrizione generata automaticamente">
            <a:extLst>
              <a:ext uri="{FF2B5EF4-FFF2-40B4-BE49-F238E27FC236}">
                <a16:creationId xmlns:a16="http://schemas.microsoft.com/office/drawing/2014/main" id="{AA1D693F-E47F-46D4-B148-5206537FBB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2127" y="1916864"/>
            <a:ext cx="7500475" cy="2884495"/>
          </a:xfrm>
        </p:spPr>
      </p:pic>
      <p:sp>
        <p:nvSpPr>
          <p:cNvPr id="3" name="Rettangolo 2">
            <a:extLst>
              <a:ext uri="{FF2B5EF4-FFF2-40B4-BE49-F238E27FC236}">
                <a16:creationId xmlns:a16="http://schemas.microsoft.com/office/drawing/2014/main" id="{40F6B654-886E-49B1-83F0-A184949DA954}"/>
              </a:ext>
            </a:extLst>
          </p:cNvPr>
          <p:cNvSpPr/>
          <p:nvPr/>
        </p:nvSpPr>
        <p:spPr>
          <a:xfrm>
            <a:off x="4431808" y="1916864"/>
            <a:ext cx="7497428" cy="2271755"/>
          </a:xfrm>
          <a:prstGeom prst="rect">
            <a:avLst/>
          </a:prstGeom>
          <a:solidFill>
            <a:srgbClr val="7030A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5" name="Connettore 2 4">
            <a:extLst>
              <a:ext uri="{FF2B5EF4-FFF2-40B4-BE49-F238E27FC236}">
                <a16:creationId xmlns:a16="http://schemas.microsoft.com/office/drawing/2014/main" id="{66EF5EDB-9EB0-48F8-9BC6-40AD7E8E01B3}"/>
              </a:ext>
            </a:extLst>
          </p:cNvPr>
          <p:cNvCxnSpPr>
            <a:cxnSpLocks/>
          </p:cNvCxnSpPr>
          <p:nvPr/>
        </p:nvCxnSpPr>
        <p:spPr>
          <a:xfrm flipH="1" flipV="1">
            <a:off x="10291313" y="3692106"/>
            <a:ext cx="664234" cy="18201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219167BC-B090-42D4-B896-7EE11B2853A2}"/>
              </a:ext>
            </a:extLst>
          </p:cNvPr>
          <p:cNvSpPr txBox="1"/>
          <p:nvPr/>
        </p:nvSpPr>
        <p:spPr>
          <a:xfrm>
            <a:off x="10291313" y="5512279"/>
            <a:ext cx="15700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 err="1">
                <a:solidFill>
                  <a:schemeClr val="bg1"/>
                </a:solidFill>
              </a:rPr>
              <a:t>Header</a:t>
            </a:r>
            <a:endParaRPr lang="it-IT" sz="1400" dirty="0">
              <a:solidFill>
                <a:schemeClr val="bg1"/>
              </a:solidFill>
            </a:endParaRPr>
          </a:p>
        </p:txBody>
      </p:sp>
      <p:sp>
        <p:nvSpPr>
          <p:cNvPr id="17" name="Parentesi graffa aperta 16">
            <a:extLst>
              <a:ext uri="{FF2B5EF4-FFF2-40B4-BE49-F238E27FC236}">
                <a16:creationId xmlns:a16="http://schemas.microsoft.com/office/drawing/2014/main" id="{B63B2034-91FD-43F9-8CF1-AF80015B3575}"/>
              </a:ext>
            </a:extLst>
          </p:cNvPr>
          <p:cNvSpPr/>
          <p:nvPr/>
        </p:nvSpPr>
        <p:spPr>
          <a:xfrm>
            <a:off x="7858571" y="3223146"/>
            <a:ext cx="45719" cy="5020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Parentesi graffa aperta 25">
            <a:extLst>
              <a:ext uri="{FF2B5EF4-FFF2-40B4-BE49-F238E27FC236}">
                <a16:creationId xmlns:a16="http://schemas.microsoft.com/office/drawing/2014/main" id="{3C07B570-4D0F-470C-B365-55196D54FD15}"/>
              </a:ext>
            </a:extLst>
          </p:cNvPr>
          <p:cNvSpPr/>
          <p:nvPr/>
        </p:nvSpPr>
        <p:spPr>
          <a:xfrm rot="16200000">
            <a:off x="7909898" y="3267411"/>
            <a:ext cx="45719" cy="5020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93720D52-8B1D-45E0-A994-88AECEE44DC1}"/>
              </a:ext>
            </a:extLst>
          </p:cNvPr>
          <p:cNvSpPr txBox="1"/>
          <p:nvPr/>
        </p:nvSpPr>
        <p:spPr>
          <a:xfrm>
            <a:off x="7534877" y="3184790"/>
            <a:ext cx="51429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" dirty="0" err="1">
                <a:solidFill>
                  <a:schemeClr val="bg1"/>
                </a:solidFill>
              </a:rPr>
              <a:t>Padding</a:t>
            </a:r>
            <a:r>
              <a:rPr lang="it-IT" sz="400" dirty="0">
                <a:solidFill>
                  <a:schemeClr val="bg1"/>
                </a:solidFill>
              </a:rPr>
              <a:t>:</a:t>
            </a:r>
          </a:p>
          <a:p>
            <a:r>
              <a:rPr lang="it-IT" sz="400" dirty="0">
                <a:solidFill>
                  <a:schemeClr val="bg1"/>
                </a:solidFill>
              </a:rPr>
              <a:t>2.5% 3% di h1</a:t>
            </a:r>
          </a:p>
        </p:txBody>
      </p:sp>
    </p:spTree>
    <p:extLst>
      <p:ext uri="{BB962C8B-B14F-4D97-AF65-F5344CB8AC3E}">
        <p14:creationId xmlns:p14="http://schemas.microsoft.com/office/powerpoint/2010/main" val="32503766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608</TotalTime>
  <Words>427</Words>
  <Application>Microsoft Office PowerPoint</Application>
  <PresentationFormat>Widescreen</PresentationFormat>
  <Paragraphs>37</Paragraphs>
  <Slides>19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Office Theme</vt:lpstr>
      <vt:lpstr>MHW1</vt:lpstr>
      <vt:lpstr>Descrizione del progetto</vt:lpstr>
      <vt:lpstr>Layout complessivo HTML+CSS</vt:lpstr>
      <vt:lpstr>Layout complessivo HTML+CSS</vt:lpstr>
      <vt:lpstr>Layout complessivo HTML+CSS</vt:lpstr>
      <vt:lpstr>Layout complessivo HTML+CSS</vt:lpstr>
      <vt:lpstr>Layout complessivo HTML+CSS</vt:lpstr>
      <vt:lpstr>Layout complessivo HTML+CSS</vt:lpstr>
      <vt:lpstr>Header (Screenshot)</vt:lpstr>
      <vt:lpstr>Header (HTML)</vt:lpstr>
      <vt:lpstr>Header (CSS)</vt:lpstr>
      <vt:lpstr>Menù navigazione (Screenshot)</vt:lpstr>
      <vt:lpstr>Menù navigazione (HTML)</vt:lpstr>
      <vt:lpstr>Menù navigazione (CSS)</vt:lpstr>
      <vt:lpstr>Sezione contenuti (Screenshot)</vt:lpstr>
      <vt:lpstr>Sezione contenuti (HTML)</vt:lpstr>
      <vt:lpstr>Sezione contenuti (CSS)</vt:lpstr>
      <vt:lpstr>Footer</vt:lpstr>
      <vt:lpstr>Mobile Structure (Screenshot+ HTML+CSS)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MHW1</dc:title>
  <dc:creator>Concetto Spampinato</dc:creator>
  <cp:lastModifiedBy>CARMELO ANGELO FEDERICO RAGUSA</cp:lastModifiedBy>
  <cp:revision>69</cp:revision>
  <dcterms:created xsi:type="dcterms:W3CDTF">2021-03-24T16:57:46Z</dcterms:created>
  <dcterms:modified xsi:type="dcterms:W3CDTF">2022-04-02T16:43:31Z</dcterms:modified>
</cp:coreProperties>
</file>